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sldIdLst>
    <p:sldId id="273" r:id="rId6"/>
    <p:sldId id="302" r:id="rId7"/>
    <p:sldId id="306" r:id="rId8"/>
    <p:sldId id="277" r:id="rId9"/>
    <p:sldId id="278" r:id="rId10"/>
    <p:sldId id="301" r:id="rId11"/>
    <p:sldId id="309" r:id="rId12"/>
    <p:sldId id="303" r:id="rId13"/>
    <p:sldId id="304" r:id="rId14"/>
    <p:sldId id="307" r:id="rId15"/>
    <p:sldId id="308" r:id="rId16"/>
    <p:sldId id="280" r:id="rId17"/>
    <p:sldId id="310" r:id="rId18"/>
    <p:sldId id="311" r:id="rId19"/>
    <p:sldId id="312" r:id="rId20"/>
    <p:sldId id="290" r:id="rId21"/>
    <p:sldId id="291" r:id="rId22"/>
    <p:sldId id="292" r:id="rId23"/>
    <p:sldId id="293" r:id="rId24"/>
    <p:sldId id="294" r:id="rId25"/>
    <p:sldId id="295" r:id="rId26"/>
    <p:sldId id="296" r:id="rId27"/>
    <p:sldId id="299"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57"/>
    <a:srgbClr val="0054A4"/>
    <a:srgbClr val="BCBEC0"/>
    <a:srgbClr val="E6E7E8"/>
    <a:srgbClr val="00632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1526" y="-25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02/02/2017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b="0" dirty="0"/>
          </a:p>
        </p:txBody>
      </p:sp>
      <p:sp>
        <p:nvSpPr>
          <p:cNvPr id="3" name="Subtitle 2"/>
          <p:cNvSpPr>
            <a:spLocks noGrp="1"/>
          </p:cNvSpPr>
          <p:nvPr>
            <p:ph type="subTitle" idx="1"/>
          </p:nvPr>
        </p:nvSpPr>
        <p:spPr>
          <a:xfrm>
            <a:off x="401549" y="885686"/>
            <a:ext cx="8305800" cy="533400"/>
          </a:xfrm>
        </p:spPr>
        <p:txBody>
          <a:bodyPr>
            <a:normAutofit lnSpcReduction="10000"/>
          </a:bodyPr>
          <a:lstStyle/>
          <a:p>
            <a:r>
              <a:rPr lang="en-US" b="1" dirty="0" smtClean="0">
                <a:solidFill>
                  <a:schemeClr val="tx1"/>
                </a:solidFill>
              </a:rPr>
              <a:t>Washoe County Board of Adjustment</a:t>
            </a:r>
          </a:p>
        </p:txBody>
      </p:sp>
      <p:sp>
        <p:nvSpPr>
          <p:cNvPr id="28" name="TextBox 27"/>
          <p:cNvSpPr txBox="1"/>
          <p:nvPr/>
        </p:nvSpPr>
        <p:spPr>
          <a:xfrm>
            <a:off x="1143000" y="152400"/>
            <a:ext cx="8002438" cy="707886"/>
          </a:xfrm>
          <a:prstGeom prst="rect">
            <a:avLst/>
          </a:prstGeom>
          <a:noFill/>
        </p:spPr>
        <p:txBody>
          <a:bodyPr wrap="square" rtlCol="0">
            <a:spAutoFit/>
          </a:bodyPr>
          <a:lstStyle/>
          <a:p>
            <a:r>
              <a:rPr lang="en-US" sz="4000" b="1" dirty="0" smtClean="0">
                <a:solidFill>
                  <a:schemeClr val="bg1"/>
                </a:solidFill>
              </a:rPr>
              <a:t>WSUP16-0001 </a:t>
            </a:r>
            <a:r>
              <a:rPr lang="en-US" sz="3200" b="1" dirty="0" smtClean="0">
                <a:solidFill>
                  <a:schemeClr val="bg1"/>
                </a:solidFill>
              </a:rPr>
              <a:t>(Ophir Hill)</a:t>
            </a:r>
            <a:endParaRPr lang="en-US" sz="3200" b="1" dirty="0">
              <a:solidFill>
                <a:schemeClr val="bg1"/>
              </a:solidFill>
            </a:endParaRPr>
          </a:p>
        </p:txBody>
      </p:sp>
      <p:sp>
        <p:nvSpPr>
          <p:cNvPr id="15" name="Subtitle 2"/>
          <p:cNvSpPr txBox="1">
            <a:spLocks/>
          </p:cNvSpPr>
          <p:nvPr/>
        </p:nvSpPr>
        <p:spPr>
          <a:xfrm>
            <a:off x="3040268" y="5486400"/>
            <a:ext cx="3028361" cy="533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rPr>
              <a:t>February 2, 2017</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52846"/>
            <a:ext cx="7737299" cy="4133554"/>
          </a:xfrm>
          <a:prstGeom prst="rect">
            <a:avLst/>
          </a:prstGeom>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57200" y="1143000"/>
            <a:ext cx="8305800" cy="4419671"/>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The BOA is being asked to: </a:t>
            </a:r>
          </a:p>
          <a:p>
            <a:pPr marL="914400" lvl="1" indent="-457200">
              <a:spcBef>
                <a:spcPct val="20000"/>
              </a:spcBef>
              <a:buFont typeface="Wingdings" panose="05000000000000000000" pitchFamily="2" charset="2"/>
              <a:buChar char="Ø"/>
            </a:pPr>
            <a:r>
              <a:rPr lang="en-US" sz="2800" b="1" dirty="0"/>
              <a:t>A</a:t>
            </a:r>
            <a:r>
              <a:rPr lang="en-US" sz="2800" b="1" dirty="0" smtClean="0"/>
              <a:t>pprove a SUP for Major Grading; and, </a:t>
            </a:r>
          </a:p>
          <a:p>
            <a:pPr marL="914400" lvl="1" indent="-457200">
              <a:spcBef>
                <a:spcPct val="20000"/>
              </a:spcBef>
              <a:buFont typeface="Wingdings" panose="05000000000000000000" pitchFamily="2" charset="2"/>
              <a:buChar char="Ø"/>
            </a:pPr>
            <a:r>
              <a:rPr lang="en-US" sz="2800" b="1" dirty="0" smtClean="0"/>
              <a:t>Approve the associated code </a:t>
            </a:r>
            <a:r>
              <a:rPr lang="en-US" sz="2800" b="1" dirty="0"/>
              <a:t>compliance “plan</a:t>
            </a:r>
            <a:r>
              <a:rPr lang="en-US" sz="2800" b="1" dirty="0" smtClean="0"/>
              <a:t>” (which is part of the Conditions of Approval)</a:t>
            </a:r>
          </a:p>
          <a:p>
            <a:pPr marL="342900" lvl="0" indent="-342900">
              <a:spcBef>
                <a:spcPct val="20000"/>
              </a:spcBef>
              <a:buFont typeface="Wingdings" pitchFamily="2" charset="2"/>
              <a:buChar char="§"/>
            </a:pPr>
            <a:r>
              <a:rPr lang="en-US" sz="3000" b="1" dirty="0" smtClean="0"/>
              <a:t>NOTE:  The BOA is </a:t>
            </a:r>
            <a:r>
              <a:rPr lang="en-US" sz="3000" b="1" i="1" dirty="0" smtClean="0"/>
              <a:t>not</a:t>
            </a:r>
            <a:r>
              <a:rPr lang="en-US" sz="3000" b="1" dirty="0" smtClean="0"/>
              <a:t> being asked to approve or legalize the existing illegal use, but rather, to approve a plan that will </a:t>
            </a:r>
            <a:r>
              <a:rPr lang="en-US" sz="3000" b="1" u="sng" dirty="0" smtClean="0"/>
              <a:t>terminate the existing use </a:t>
            </a:r>
            <a:r>
              <a:rPr lang="en-US" sz="3000" b="1" dirty="0" smtClean="0"/>
              <a:t>(through the provisions enabled by </a:t>
            </a:r>
            <a:r>
              <a:rPr lang="en-US" sz="3000" b="1" dirty="0"/>
              <a:t>WCC </a:t>
            </a:r>
            <a:r>
              <a:rPr lang="en-US" sz="3000" b="1" dirty="0" smtClean="0"/>
              <a:t>125.160) </a:t>
            </a:r>
            <a:endParaRPr lang="en-US" sz="3000" b="1" dirty="0"/>
          </a:p>
        </p:txBody>
      </p:sp>
    </p:spTree>
    <p:extLst>
      <p:ext uri="{BB962C8B-B14F-4D97-AF65-F5344CB8AC3E}">
        <p14:creationId xmlns:p14="http://schemas.microsoft.com/office/powerpoint/2010/main" val="2526985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6477000" cy="769441"/>
          </a:xfrm>
          <a:prstGeom prst="rect">
            <a:avLst/>
          </a:prstGeom>
          <a:noFill/>
        </p:spPr>
        <p:txBody>
          <a:bodyPr wrap="square" rtlCol="0">
            <a:spAutoFit/>
          </a:bodyPr>
          <a:lstStyle/>
          <a:p>
            <a:r>
              <a:rPr lang="en-US" sz="4400" b="1" dirty="0" smtClean="0">
                <a:solidFill>
                  <a:schemeClr val="bg1"/>
                </a:solidFill>
              </a:rPr>
              <a:t>Existing Site Conditions</a:t>
            </a:r>
            <a:endParaRPr lang="en-US" sz="4400" b="1" dirty="0">
              <a:solidFill>
                <a:schemeClr val="bg1"/>
              </a:solidFill>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617" t="4084" r="24716" b="3589"/>
          <a:stretch/>
        </p:blipFill>
        <p:spPr>
          <a:xfrm rot="5400000">
            <a:off x="2184946" y="-645541"/>
            <a:ext cx="5002710" cy="8274993"/>
          </a:xfrm>
          <a:prstGeom prst="rect">
            <a:avLst/>
          </a:prstGeom>
        </p:spPr>
      </p:pic>
    </p:spTree>
    <p:extLst>
      <p:ext uri="{BB962C8B-B14F-4D97-AF65-F5344CB8AC3E}">
        <p14:creationId xmlns:p14="http://schemas.microsoft.com/office/powerpoint/2010/main" val="171292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extLst>
              <a:ext uri="{BEBA8EAE-BF5A-486C-A8C5-ECC9F3942E4B}">
                <a14:imgProps xmlns:a14="http://schemas.microsoft.com/office/drawing/2010/main">
                  <a14:imgLayer r:embed="rId3">
                    <a14:imgEffect>
                      <a14:sharpenSoften amount="1000"/>
                    </a14:imgEffect>
                  </a14:imgLayer>
                </a14:imgProps>
              </a:ext>
            </a:extLst>
          </a:blip>
          <a:stretch>
            <a:fillRect/>
          </a:stretch>
        </p:blipFill>
        <p:spPr>
          <a:xfrm rot="16200000">
            <a:off x="3031807" y="705134"/>
            <a:ext cx="5863908" cy="6360477"/>
          </a:xfrm>
          <a:prstGeom prst="rect">
            <a:avLst/>
          </a:prstGeom>
          <a:ln w="19050">
            <a:solidFill>
              <a:schemeClr val="tx2"/>
            </a:solidFill>
          </a:ln>
        </p:spPr>
      </p:pic>
      <p:sp>
        <p:nvSpPr>
          <p:cNvPr id="4" name="TextBox 3"/>
          <p:cNvSpPr txBox="1"/>
          <p:nvPr/>
        </p:nvSpPr>
        <p:spPr>
          <a:xfrm>
            <a:off x="1295400" y="152400"/>
            <a:ext cx="2133600" cy="707886"/>
          </a:xfrm>
          <a:prstGeom prst="rect">
            <a:avLst/>
          </a:prstGeom>
          <a:noFill/>
        </p:spPr>
        <p:txBody>
          <a:bodyPr wrap="square" rtlCol="0">
            <a:spAutoFit/>
          </a:bodyPr>
          <a:lstStyle/>
          <a:p>
            <a:r>
              <a:rPr lang="en-US" sz="4000" b="1" dirty="0" smtClean="0">
                <a:solidFill>
                  <a:schemeClr val="bg1"/>
                </a:solidFill>
              </a:rPr>
              <a:t>Site Plan</a:t>
            </a:r>
            <a:endParaRPr lang="en-US" sz="4000" b="1" dirty="0">
              <a:solidFill>
                <a:schemeClr val="bg1"/>
              </a:solidFill>
            </a:endParaRPr>
          </a:p>
        </p:txBody>
      </p:sp>
      <p:sp>
        <p:nvSpPr>
          <p:cNvPr id="13" name="Rounded Rectangular Callout 12"/>
          <p:cNvSpPr/>
          <p:nvPr/>
        </p:nvSpPr>
        <p:spPr>
          <a:xfrm>
            <a:off x="3124200" y="4495800"/>
            <a:ext cx="2093043" cy="304800"/>
          </a:xfrm>
          <a:prstGeom prst="wedgeRoundRectCallout">
            <a:avLst>
              <a:gd name="adj1" fmla="val 54061"/>
              <a:gd name="adj2" fmla="val -115481"/>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Proposed contours</a:t>
            </a:r>
            <a:endParaRPr lang="en-US" dirty="0">
              <a:solidFill>
                <a:schemeClr val="tx1"/>
              </a:solidFill>
            </a:endParaRPr>
          </a:p>
        </p:txBody>
      </p:sp>
      <p:sp>
        <p:nvSpPr>
          <p:cNvPr id="14" name="Rounded Rectangular Callout 13"/>
          <p:cNvSpPr/>
          <p:nvPr/>
        </p:nvSpPr>
        <p:spPr>
          <a:xfrm>
            <a:off x="6019800" y="704571"/>
            <a:ext cx="2209800" cy="514629"/>
          </a:xfrm>
          <a:prstGeom prst="wedgeRoundRectCallout">
            <a:avLst>
              <a:gd name="adj1" fmla="val 44903"/>
              <a:gd name="adj2" fmla="val 217132"/>
              <a:gd name="adj3" fmla="val 16667"/>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Limits of disturbance (dotted lines)</a:t>
            </a:r>
            <a:endParaRPr lang="en-US" dirty="0">
              <a:solidFill>
                <a:schemeClr val="tx1"/>
              </a:solidFill>
            </a:endParaRPr>
          </a:p>
        </p:txBody>
      </p:sp>
      <p:sp>
        <p:nvSpPr>
          <p:cNvPr id="3" name="Rectangle 2"/>
          <p:cNvSpPr/>
          <p:nvPr/>
        </p:nvSpPr>
        <p:spPr>
          <a:xfrm>
            <a:off x="228600" y="1143000"/>
            <a:ext cx="2554922" cy="4524315"/>
          </a:xfrm>
          <a:prstGeom prst="rect">
            <a:avLst/>
          </a:prstGeom>
        </p:spPr>
        <p:txBody>
          <a:bodyPr wrap="square">
            <a:spAutoFit/>
          </a:bodyPr>
          <a:lstStyle/>
          <a:p>
            <a:pPr marL="342900" indent="-342900">
              <a:buFont typeface="Wingdings" panose="05000000000000000000" pitchFamily="2" charset="2"/>
              <a:buChar char="§"/>
            </a:pPr>
            <a:r>
              <a:rPr lang="en-US" sz="2400" b="1" dirty="0" smtClean="0"/>
              <a:t>Proposed re-contouring</a:t>
            </a:r>
          </a:p>
          <a:p>
            <a:pPr marL="342900" indent="-342900">
              <a:buFont typeface="Wingdings" panose="05000000000000000000" pitchFamily="2" charset="2"/>
              <a:buChar char="§"/>
            </a:pPr>
            <a:r>
              <a:rPr lang="en-US" sz="2400" b="1" dirty="0" smtClean="0"/>
              <a:t>Re-graded site will slope gradually down from Hwy.395</a:t>
            </a:r>
          </a:p>
          <a:p>
            <a:pPr marL="342900" indent="-342900">
              <a:buFont typeface="Wingdings" panose="05000000000000000000" pitchFamily="2" charset="2"/>
              <a:buChar char="§"/>
            </a:pPr>
            <a:r>
              <a:rPr lang="en-US" sz="2400" b="1" dirty="0" smtClean="0"/>
              <a:t>Approx. 30 feet of elevation drop over the 11.35 acre site</a:t>
            </a:r>
          </a:p>
          <a:p>
            <a:pPr marL="342900" indent="-342900">
              <a:buFont typeface="Wingdings" panose="05000000000000000000" pitchFamily="2" charset="2"/>
              <a:buChar char="§"/>
            </a:pPr>
            <a:r>
              <a:rPr lang="en-US" sz="2400" b="1" dirty="0" smtClean="0"/>
              <a:t>Large materials to be removed</a:t>
            </a:r>
          </a:p>
        </p:txBody>
      </p:sp>
    </p:spTree>
    <p:extLst>
      <p:ext uri="{BB962C8B-B14F-4D97-AF65-F5344CB8AC3E}">
        <p14:creationId xmlns:p14="http://schemas.microsoft.com/office/powerpoint/2010/main" val="2946831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Project Evaluation</a:t>
            </a:r>
            <a:endParaRPr lang="en-US" sz="4400" b="1" dirty="0">
              <a:solidFill>
                <a:schemeClr val="bg1"/>
              </a:solidFill>
            </a:endParaRPr>
          </a:p>
        </p:txBody>
      </p:sp>
      <p:sp>
        <p:nvSpPr>
          <p:cNvPr id="7" name="TextBox 6"/>
          <p:cNvSpPr txBox="1"/>
          <p:nvPr/>
        </p:nvSpPr>
        <p:spPr>
          <a:xfrm>
            <a:off x="457200" y="1066800"/>
            <a:ext cx="8458200" cy="5118324"/>
          </a:xfrm>
          <a:prstGeom prst="rect">
            <a:avLst/>
          </a:prstGeom>
          <a:noFill/>
        </p:spPr>
        <p:txBody>
          <a:bodyPr wrap="square" rtlCol="0">
            <a:spAutoFit/>
          </a:bodyPr>
          <a:lstStyle/>
          <a:p>
            <a:pPr marL="342900" lvl="0" indent="-342900">
              <a:spcBef>
                <a:spcPct val="20000"/>
              </a:spcBef>
              <a:buFont typeface="Wingdings" pitchFamily="2" charset="2"/>
              <a:buChar char="§"/>
            </a:pPr>
            <a:r>
              <a:rPr lang="en-US" sz="2700" b="1" dirty="0"/>
              <a:t>T</a:t>
            </a:r>
            <a:r>
              <a:rPr lang="en-US" sz="2700" b="1" dirty="0" smtClean="0"/>
              <a:t>he Conditions of Approval for the grading SUP will be used to implement the code compliance “plan”</a:t>
            </a:r>
          </a:p>
          <a:p>
            <a:pPr marL="342900" lvl="0" indent="-342900">
              <a:spcBef>
                <a:spcPct val="20000"/>
              </a:spcBef>
              <a:buFont typeface="Wingdings" pitchFamily="2" charset="2"/>
              <a:buChar char="§"/>
            </a:pPr>
            <a:r>
              <a:rPr lang="en-US" sz="2700" b="1" dirty="0" smtClean="0"/>
              <a:t>Conditions of Approval will also address on-going operational parameters, such as:</a:t>
            </a:r>
          </a:p>
          <a:p>
            <a:pPr marL="914400" lvl="1" indent="-457200">
              <a:spcBef>
                <a:spcPct val="20000"/>
              </a:spcBef>
              <a:buFont typeface="Wingdings" panose="05000000000000000000" pitchFamily="2" charset="2"/>
              <a:buChar char="Ø"/>
            </a:pPr>
            <a:r>
              <a:rPr lang="en-US" sz="2600" b="1" dirty="0" smtClean="0"/>
              <a:t>Operations limited to daylight hours (no lighting, cannot start earlier than 6 a.m.)</a:t>
            </a:r>
          </a:p>
          <a:p>
            <a:pPr marL="914400" lvl="1" indent="-457200">
              <a:spcBef>
                <a:spcPct val="20000"/>
              </a:spcBef>
              <a:buFont typeface="Wingdings" panose="05000000000000000000" pitchFamily="2" charset="2"/>
              <a:buChar char="Ø"/>
            </a:pPr>
            <a:r>
              <a:rPr lang="en-US" sz="2600" b="1" dirty="0" smtClean="0"/>
              <a:t>Crushing of rock is prohibited; dust shall be mitigated</a:t>
            </a:r>
          </a:p>
          <a:p>
            <a:pPr marL="914400" lvl="1" indent="-457200">
              <a:spcBef>
                <a:spcPct val="20000"/>
              </a:spcBef>
              <a:buFont typeface="Wingdings" panose="05000000000000000000" pitchFamily="2" charset="2"/>
              <a:buChar char="Ø"/>
            </a:pPr>
            <a:r>
              <a:rPr lang="en-US" sz="2600" b="1" dirty="0" smtClean="0"/>
              <a:t>No sub-surface or pit mining may occur</a:t>
            </a:r>
          </a:p>
          <a:p>
            <a:pPr marL="914400" lvl="1" indent="-457200">
              <a:spcBef>
                <a:spcPct val="20000"/>
              </a:spcBef>
              <a:buFont typeface="Wingdings" panose="05000000000000000000" pitchFamily="2" charset="2"/>
              <a:buChar char="Ø"/>
            </a:pPr>
            <a:r>
              <a:rPr lang="en-US" sz="2600" b="1" dirty="0" smtClean="0"/>
              <a:t>No expansion of operations</a:t>
            </a:r>
          </a:p>
          <a:p>
            <a:pPr marL="914400" lvl="1" indent="-457200">
              <a:spcBef>
                <a:spcPct val="20000"/>
              </a:spcBef>
              <a:buFont typeface="Wingdings" panose="05000000000000000000" pitchFamily="2" charset="2"/>
              <a:buChar char="Ø"/>
            </a:pPr>
            <a:r>
              <a:rPr lang="en-US" sz="2600" b="1" dirty="0" smtClean="0"/>
              <a:t>Revegetation with native seed mix required</a:t>
            </a:r>
          </a:p>
          <a:p>
            <a:pPr marL="914400" lvl="1" indent="-457200">
              <a:spcBef>
                <a:spcPct val="20000"/>
              </a:spcBef>
              <a:buFont typeface="Wingdings" panose="05000000000000000000" pitchFamily="2" charset="2"/>
              <a:buChar char="Ø"/>
            </a:pPr>
            <a:endParaRPr lang="en-US" sz="2600" b="1" dirty="0" smtClean="0"/>
          </a:p>
        </p:txBody>
      </p:sp>
    </p:spTree>
    <p:extLst>
      <p:ext uri="{BB962C8B-B14F-4D97-AF65-F5344CB8AC3E}">
        <p14:creationId xmlns:p14="http://schemas.microsoft.com/office/powerpoint/2010/main" val="3182870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Project Evaluation</a:t>
            </a:r>
            <a:endParaRPr lang="en-US" sz="4400" b="1" dirty="0">
              <a:solidFill>
                <a:schemeClr val="bg1"/>
              </a:solidFill>
            </a:endParaRPr>
          </a:p>
        </p:txBody>
      </p:sp>
      <p:sp>
        <p:nvSpPr>
          <p:cNvPr id="7" name="TextBox 6"/>
          <p:cNvSpPr txBox="1"/>
          <p:nvPr/>
        </p:nvSpPr>
        <p:spPr>
          <a:xfrm>
            <a:off x="457200" y="1143000"/>
            <a:ext cx="8305800" cy="4228850"/>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smtClean="0"/>
              <a:t>No extension of the 4-year deadline for compliance will be allowed (condition of approval)</a:t>
            </a:r>
          </a:p>
          <a:p>
            <a:pPr marL="342900" lvl="0" indent="-342900">
              <a:spcBef>
                <a:spcPct val="20000"/>
              </a:spcBef>
              <a:buFont typeface="Wingdings" pitchFamily="2" charset="2"/>
              <a:buChar char="§"/>
            </a:pPr>
            <a:r>
              <a:rPr lang="en-US" sz="2800" b="1" dirty="0" smtClean="0"/>
              <a:t>The re-grading </a:t>
            </a:r>
            <a:r>
              <a:rPr lang="en-US" sz="2800" b="1" dirty="0"/>
              <a:t>plan will be </a:t>
            </a:r>
            <a:r>
              <a:rPr lang="en-US" sz="2800" b="1" dirty="0" smtClean="0"/>
              <a:t>phased and implemented as </a:t>
            </a:r>
            <a:r>
              <a:rPr lang="en-US" sz="2800" b="1" dirty="0"/>
              <a:t>materials are being removed from the </a:t>
            </a:r>
            <a:r>
              <a:rPr lang="en-US" sz="2800" b="1" dirty="0" smtClean="0"/>
              <a:t>site</a:t>
            </a:r>
          </a:p>
          <a:p>
            <a:pPr marL="342900" lvl="0" indent="-342900">
              <a:spcBef>
                <a:spcPct val="20000"/>
              </a:spcBef>
              <a:buFont typeface="Wingdings" pitchFamily="2" charset="2"/>
              <a:buChar char="§"/>
            </a:pPr>
            <a:r>
              <a:rPr lang="en-US" sz="2800" b="1" dirty="0" smtClean="0"/>
              <a:t>Only </a:t>
            </a:r>
            <a:r>
              <a:rPr lang="en-US" sz="2800" b="1" dirty="0"/>
              <a:t>materials currently present on the site </a:t>
            </a:r>
            <a:r>
              <a:rPr lang="en-US" sz="2800" b="1" dirty="0" smtClean="0"/>
              <a:t>may </a:t>
            </a:r>
            <a:r>
              <a:rPr lang="en-US" sz="2800" b="1" dirty="0"/>
              <a:t>be included in ongoing </a:t>
            </a:r>
            <a:r>
              <a:rPr lang="en-US" sz="2800" b="1" dirty="0" smtClean="0"/>
              <a:t>operations </a:t>
            </a:r>
            <a:r>
              <a:rPr lang="en-US" sz="2800" b="1" dirty="0"/>
              <a:t>and compliance </a:t>
            </a:r>
            <a:r>
              <a:rPr lang="en-US" sz="2800" b="1" dirty="0" smtClean="0"/>
              <a:t>efforts – no </a:t>
            </a:r>
            <a:r>
              <a:rPr lang="en-US" sz="2800" b="1" dirty="0"/>
              <a:t>new </a:t>
            </a:r>
            <a:r>
              <a:rPr lang="en-US" sz="2800" b="1" dirty="0" smtClean="0"/>
              <a:t>material or temporary storage</a:t>
            </a:r>
          </a:p>
          <a:p>
            <a:pPr marL="342900" lvl="0" indent="-342900">
              <a:spcBef>
                <a:spcPct val="20000"/>
              </a:spcBef>
              <a:buFont typeface="Wingdings" pitchFamily="2" charset="2"/>
              <a:buChar char="§"/>
            </a:pPr>
            <a:r>
              <a:rPr lang="en-US" sz="2800" b="1" dirty="0" smtClean="0"/>
              <a:t>Material loads shall </a:t>
            </a:r>
            <a:r>
              <a:rPr lang="en-US" sz="2800" b="1" dirty="0"/>
              <a:t>be tarped and/or treated for dust or loose material</a:t>
            </a:r>
          </a:p>
        </p:txBody>
      </p:sp>
    </p:spTree>
    <p:extLst>
      <p:ext uri="{BB962C8B-B14F-4D97-AF65-F5344CB8AC3E}">
        <p14:creationId xmlns:p14="http://schemas.microsoft.com/office/powerpoint/2010/main" val="1086799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1447800" y="921841"/>
            <a:ext cx="7391400" cy="5386090"/>
          </a:xfrm>
          <a:prstGeom prst="rect">
            <a:avLst/>
          </a:prstGeom>
          <a:noFill/>
        </p:spPr>
        <p:txBody>
          <a:bodyPr wrap="square" rtlCol="0">
            <a:spAutoFit/>
          </a:bodyPr>
          <a:lstStyle/>
          <a:p>
            <a:pPr marL="285750" lvl="0" indent="-285750" hangingPunct="0">
              <a:buFont typeface="Wingdings" panose="05000000000000000000" pitchFamily="2" charset="2"/>
              <a:buChar char="§"/>
            </a:pPr>
            <a:r>
              <a:rPr lang="en-US" sz="2000" b="1" dirty="0" smtClean="0"/>
              <a:t>Planning </a:t>
            </a:r>
            <a:r>
              <a:rPr lang="en-US" sz="2000" b="1" dirty="0"/>
              <a:t>and Development </a:t>
            </a:r>
            <a:r>
              <a:rPr lang="en-US" sz="2000" b="1" dirty="0" smtClean="0"/>
              <a:t>Division</a:t>
            </a:r>
          </a:p>
          <a:p>
            <a:pPr marL="742950" lvl="1" indent="-285750" hangingPunct="0">
              <a:buFont typeface="Courier New" panose="02070309020205020404" pitchFamily="49" charset="0"/>
              <a:buChar char="o"/>
            </a:pPr>
            <a:r>
              <a:rPr lang="en-US" sz="2000" b="1" dirty="0" smtClean="0"/>
              <a:t>Planning</a:t>
            </a:r>
          </a:p>
          <a:p>
            <a:pPr marL="742950" lvl="1" indent="-285750" hangingPunct="0">
              <a:buFont typeface="Courier New" panose="02070309020205020404" pitchFamily="49" charset="0"/>
              <a:buChar char="o"/>
            </a:pPr>
            <a:r>
              <a:rPr lang="en-US" sz="2000" b="1" dirty="0" smtClean="0"/>
              <a:t>Water </a:t>
            </a:r>
            <a:r>
              <a:rPr lang="en-US" sz="2000" b="1" dirty="0"/>
              <a:t>Rights Manager</a:t>
            </a:r>
          </a:p>
          <a:p>
            <a:pPr marL="285750" lvl="0" indent="-285750" hangingPunct="0">
              <a:buFont typeface="Wingdings" panose="05000000000000000000" pitchFamily="2" charset="2"/>
              <a:buChar char="§"/>
            </a:pPr>
            <a:r>
              <a:rPr lang="en-US" sz="2000" b="1" dirty="0"/>
              <a:t>Engineering and Capital Projects Division</a:t>
            </a:r>
          </a:p>
          <a:p>
            <a:pPr marL="742950" lvl="1" indent="-285750" hangingPunct="0">
              <a:buFont typeface="Courier New" panose="02070309020205020404" pitchFamily="49" charset="0"/>
              <a:buChar char="o"/>
            </a:pPr>
            <a:r>
              <a:rPr lang="en-US" sz="2000" b="1" dirty="0"/>
              <a:t>Land Development</a:t>
            </a:r>
          </a:p>
          <a:p>
            <a:pPr marL="742950" lvl="1" indent="-285750" hangingPunct="0">
              <a:buFont typeface="Courier New" panose="02070309020205020404" pitchFamily="49" charset="0"/>
              <a:buChar char="o"/>
            </a:pPr>
            <a:r>
              <a:rPr lang="en-US" sz="2000" b="1" dirty="0"/>
              <a:t>Traffic</a:t>
            </a:r>
          </a:p>
          <a:p>
            <a:pPr marL="285750" lvl="0" indent="-285750" hangingPunct="0">
              <a:buFont typeface="Wingdings" panose="05000000000000000000" pitchFamily="2" charset="2"/>
              <a:buChar char="§"/>
            </a:pPr>
            <a:r>
              <a:rPr lang="en-US" sz="2000" b="1" dirty="0"/>
              <a:t>Washoe County Health District </a:t>
            </a:r>
          </a:p>
          <a:p>
            <a:pPr marL="742950" lvl="1" indent="-285750" hangingPunct="0">
              <a:buFont typeface="Courier New" panose="02070309020205020404" pitchFamily="49" charset="0"/>
              <a:buChar char="o"/>
            </a:pPr>
            <a:r>
              <a:rPr lang="en-US" sz="2000" b="1" dirty="0"/>
              <a:t>Air Quality</a:t>
            </a:r>
          </a:p>
          <a:p>
            <a:pPr marL="742950" lvl="1" indent="-285750" hangingPunct="0">
              <a:buFont typeface="Courier New" panose="02070309020205020404" pitchFamily="49" charset="0"/>
              <a:buChar char="o"/>
            </a:pPr>
            <a:r>
              <a:rPr lang="en-US" sz="2000" b="1" dirty="0"/>
              <a:t>Vector-Borne Diseases Division</a:t>
            </a:r>
          </a:p>
          <a:p>
            <a:pPr marL="742950" lvl="1" indent="-285750" hangingPunct="0">
              <a:buFont typeface="Courier New" panose="02070309020205020404" pitchFamily="49" charset="0"/>
              <a:buChar char="o"/>
            </a:pPr>
            <a:r>
              <a:rPr lang="en-US" sz="2000" b="1" dirty="0"/>
              <a:t>Environmental Health Division</a:t>
            </a:r>
          </a:p>
          <a:p>
            <a:pPr marL="285750" lvl="0" indent="-285750" hangingPunct="0">
              <a:buFont typeface="Wingdings" panose="05000000000000000000" pitchFamily="2" charset="2"/>
              <a:buChar char="§"/>
            </a:pPr>
            <a:r>
              <a:rPr lang="en-US" sz="2000" b="1" dirty="0"/>
              <a:t>Truckee Meadows Fire Protection District</a:t>
            </a:r>
          </a:p>
          <a:p>
            <a:pPr marL="285750" lvl="0" indent="-285750" hangingPunct="0">
              <a:buFont typeface="Wingdings" panose="05000000000000000000" pitchFamily="2" charset="2"/>
              <a:buChar char="§"/>
            </a:pPr>
            <a:r>
              <a:rPr lang="en-US" sz="2000" b="1" dirty="0"/>
              <a:t>Regional Transportation Commission</a:t>
            </a:r>
          </a:p>
          <a:p>
            <a:pPr marL="285750" lvl="0" indent="-285750" hangingPunct="0">
              <a:buFont typeface="Wingdings" panose="05000000000000000000" pitchFamily="2" charset="2"/>
              <a:buChar char="§"/>
            </a:pPr>
            <a:r>
              <a:rPr lang="en-US" sz="2000" b="1" dirty="0"/>
              <a:t>Nevada Department of Transportation (NDOT)</a:t>
            </a:r>
          </a:p>
          <a:p>
            <a:pPr marL="285750" lvl="0" indent="-285750" hangingPunct="0">
              <a:buFont typeface="Wingdings" panose="05000000000000000000" pitchFamily="2" charset="2"/>
              <a:buChar char="§"/>
            </a:pPr>
            <a:r>
              <a:rPr lang="en-US" sz="2000" b="1" dirty="0"/>
              <a:t>Nevada Department of Environmental Protection (NDEP)</a:t>
            </a:r>
          </a:p>
          <a:p>
            <a:pPr marL="285750" lvl="0" indent="-285750" hangingPunct="0">
              <a:buFont typeface="Wingdings" panose="05000000000000000000" pitchFamily="2" charset="2"/>
              <a:buChar char="§"/>
            </a:pPr>
            <a:r>
              <a:rPr lang="en-US" sz="2000" b="1" dirty="0"/>
              <a:t>Bureau of Land Management, Nevada State Office</a:t>
            </a:r>
          </a:p>
          <a:p>
            <a:pPr marL="285750" lvl="0" indent="-285750" hangingPunct="0">
              <a:buFont typeface="Wingdings" panose="05000000000000000000" pitchFamily="2" charset="2"/>
              <a:buChar char="§"/>
            </a:pPr>
            <a:r>
              <a:rPr lang="en-US" sz="2000" b="1" dirty="0"/>
              <a:t>Washoe-</a:t>
            </a:r>
            <a:r>
              <a:rPr lang="en-US" sz="2000" b="1" dirty="0" err="1"/>
              <a:t>Storey</a:t>
            </a:r>
            <a:r>
              <a:rPr lang="en-US" sz="2000" b="1" dirty="0"/>
              <a:t> Conservation District</a:t>
            </a:r>
          </a:p>
          <a:p>
            <a:pPr marL="342900" lvl="0" indent="-342900">
              <a:spcBef>
                <a:spcPct val="20000"/>
              </a:spcBef>
              <a:buFont typeface="Wingdings" pitchFamily="2" charset="2"/>
              <a:buChar char="§"/>
            </a:pPr>
            <a:endParaRPr lang="en-US" sz="2000" b="1" dirty="0" smtClean="0"/>
          </a:p>
        </p:txBody>
      </p:sp>
    </p:spTree>
    <p:extLst>
      <p:ext uri="{BB962C8B-B14F-4D97-AF65-F5344CB8AC3E}">
        <p14:creationId xmlns:p14="http://schemas.microsoft.com/office/powerpoint/2010/main" val="3278972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523875" y="1143000"/>
            <a:ext cx="8305800" cy="4573560"/>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3 out </a:t>
            </a:r>
            <a:r>
              <a:rPr lang="en-US" sz="3000" b="1" dirty="0"/>
              <a:t>o</a:t>
            </a:r>
            <a:r>
              <a:rPr lang="en-US" sz="3000" b="1" dirty="0" smtClean="0"/>
              <a:t>f the 13 reviewing agencies noticed requested conditions of approval:</a:t>
            </a:r>
          </a:p>
          <a:p>
            <a:pPr marL="742950" lvl="1" indent="-285750">
              <a:spcBef>
                <a:spcPct val="20000"/>
              </a:spcBef>
              <a:buFont typeface="Arial" pitchFamily="34" charset="0"/>
              <a:buChar char="–"/>
            </a:pPr>
            <a:r>
              <a:rPr lang="en-US" sz="2800" b="1" dirty="0" smtClean="0"/>
              <a:t>Planning and Development</a:t>
            </a:r>
          </a:p>
          <a:p>
            <a:pPr marL="742950" lvl="1" indent="-285750">
              <a:spcBef>
                <a:spcPct val="20000"/>
              </a:spcBef>
              <a:buFont typeface="Arial" pitchFamily="34" charset="0"/>
              <a:buChar char="–"/>
            </a:pPr>
            <a:r>
              <a:rPr lang="en-US" sz="2800" b="1" dirty="0" smtClean="0"/>
              <a:t>Engineering and Capitol Projects Division, Land Development</a:t>
            </a:r>
          </a:p>
          <a:p>
            <a:pPr marL="742950" lvl="1" indent="-285750">
              <a:spcBef>
                <a:spcPct val="20000"/>
              </a:spcBef>
              <a:buFont typeface="Arial" pitchFamily="34" charset="0"/>
              <a:buChar char="–"/>
            </a:pPr>
            <a:r>
              <a:rPr lang="en-US" sz="2800" b="1" dirty="0" smtClean="0"/>
              <a:t>Washoe County Health District, Environmental Health Division</a:t>
            </a:r>
          </a:p>
          <a:p>
            <a:pPr marL="457200" indent="-457200">
              <a:spcBef>
                <a:spcPct val="20000"/>
              </a:spcBef>
              <a:buFont typeface="Wingdings" panose="05000000000000000000" pitchFamily="2" charset="2"/>
              <a:buChar char="§"/>
            </a:pPr>
            <a:r>
              <a:rPr lang="en-US" sz="3000" b="1" dirty="0" smtClean="0"/>
              <a:t>See Exhibit A of the staff report for the recommended conditions of approval</a:t>
            </a:r>
          </a:p>
        </p:txBody>
      </p:sp>
    </p:spTree>
    <p:extLst>
      <p:ext uri="{BB962C8B-B14F-4D97-AF65-F5344CB8AC3E}">
        <p14:creationId xmlns:p14="http://schemas.microsoft.com/office/powerpoint/2010/main" val="175473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646331"/>
          </a:xfrm>
          <a:prstGeom prst="rect">
            <a:avLst/>
          </a:prstGeom>
          <a:noFill/>
        </p:spPr>
        <p:txBody>
          <a:bodyPr wrap="square" rtlCol="0">
            <a:spAutoFit/>
          </a:bodyPr>
          <a:lstStyle/>
          <a:p>
            <a:r>
              <a:rPr lang="en-US" sz="3600" b="1" dirty="0" smtClean="0">
                <a:solidFill>
                  <a:schemeClr val="bg1"/>
                </a:solidFill>
              </a:rPr>
              <a:t>Citizen Advisory Board/Public Comment</a:t>
            </a:r>
            <a:endParaRPr lang="en-US" sz="3600" b="1" dirty="0">
              <a:solidFill>
                <a:schemeClr val="bg1"/>
              </a:solidFill>
            </a:endParaRPr>
          </a:p>
        </p:txBody>
      </p:sp>
      <p:sp>
        <p:nvSpPr>
          <p:cNvPr id="7" name="TextBox 6"/>
          <p:cNvSpPr txBox="1"/>
          <p:nvPr/>
        </p:nvSpPr>
        <p:spPr>
          <a:xfrm>
            <a:off x="457200" y="1219199"/>
            <a:ext cx="8305800" cy="3693319"/>
          </a:xfrm>
          <a:prstGeom prst="rect">
            <a:avLst/>
          </a:prstGeom>
          <a:noFill/>
        </p:spPr>
        <p:txBody>
          <a:bodyPr wrap="square" rtlCol="0">
            <a:spAutoFit/>
          </a:bodyPr>
          <a:lstStyle/>
          <a:p>
            <a:pPr marL="342900" indent="-342900">
              <a:spcBef>
                <a:spcPct val="20000"/>
              </a:spcBef>
              <a:buFont typeface="Wingdings" pitchFamily="2" charset="2"/>
              <a:buChar char="§"/>
            </a:pPr>
            <a:r>
              <a:rPr lang="en-US" sz="3000" b="1" dirty="0" smtClean="0"/>
              <a:t>The </a:t>
            </a:r>
            <a:r>
              <a:rPr lang="en-US" sz="3000" b="1" dirty="0"/>
              <a:t>South Truckee Meadows/Washoe Valley Citizen Advisory Board </a:t>
            </a:r>
            <a:r>
              <a:rPr lang="en-US" sz="3000" b="1" dirty="0" smtClean="0"/>
              <a:t>(STM/WV CAB) voted unanimously to recommend approval</a:t>
            </a:r>
          </a:p>
          <a:p>
            <a:pPr>
              <a:spcBef>
                <a:spcPct val="20000"/>
              </a:spcBef>
            </a:pPr>
            <a:endParaRPr lang="en-US" sz="1500" b="1" dirty="0" smtClean="0"/>
          </a:p>
          <a:p>
            <a:pPr marL="342900" indent="-342900">
              <a:spcBef>
                <a:spcPct val="20000"/>
              </a:spcBef>
              <a:buFont typeface="Wingdings" pitchFamily="2" charset="2"/>
              <a:buChar char="§"/>
            </a:pPr>
            <a:r>
              <a:rPr lang="en-US" sz="3000" b="1" dirty="0" smtClean="0"/>
              <a:t>Staff received one comment from a West Washoe Valley property owner requesting that no extension of the 4-year compliance timeframe be allowed (see condition f.2)</a:t>
            </a:r>
          </a:p>
        </p:txBody>
      </p:sp>
    </p:spTree>
    <p:extLst>
      <p:ext uri="{BB962C8B-B14F-4D97-AF65-F5344CB8AC3E}">
        <p14:creationId xmlns:p14="http://schemas.microsoft.com/office/powerpoint/2010/main" val="3225312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0"/>
            <a:ext cx="5299364" cy="6858000"/>
          </a:xfrm>
          <a:prstGeom prst="rect">
            <a:avLst/>
          </a:prstGeom>
        </p:spPr>
      </p:pic>
    </p:spTree>
    <p:extLst>
      <p:ext uri="{BB962C8B-B14F-4D97-AF65-F5344CB8AC3E}">
        <p14:creationId xmlns:p14="http://schemas.microsoft.com/office/powerpoint/2010/main" val="26384433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376687" y="1371600"/>
            <a:ext cx="8382000" cy="3662541"/>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smtClean="0">
                <a:solidFill>
                  <a:prstClr val="black"/>
                </a:solidFill>
              </a:rPr>
              <a:t>WCC </a:t>
            </a:r>
            <a:r>
              <a:rPr lang="en-US" sz="3200" b="1" dirty="0">
                <a:solidFill>
                  <a:prstClr val="black"/>
                </a:solidFill>
              </a:rPr>
              <a:t>Section 110.810.30, </a:t>
            </a:r>
            <a:r>
              <a:rPr lang="en-US" sz="3200" b="1" dirty="0" smtClean="0">
                <a:solidFill>
                  <a:prstClr val="black"/>
                </a:solidFill>
              </a:rPr>
              <a:t>Special Use Permit Findings:</a:t>
            </a:r>
          </a:p>
          <a:p>
            <a:pPr marL="971550" lvl="1" indent="-514350">
              <a:spcBef>
                <a:spcPct val="20000"/>
              </a:spcBef>
              <a:buFont typeface="+mj-lt"/>
              <a:buAutoNum type="arabicPeriod"/>
            </a:pPr>
            <a:r>
              <a:rPr lang="en-US" sz="2800" b="1" i="1" dirty="0" smtClean="0">
                <a:solidFill>
                  <a:prstClr val="black"/>
                </a:solidFill>
              </a:rPr>
              <a:t>Consistency </a:t>
            </a:r>
            <a:r>
              <a:rPr lang="en-US" sz="2800" b="1" i="1" dirty="0">
                <a:solidFill>
                  <a:prstClr val="black"/>
                </a:solidFill>
              </a:rPr>
              <a:t>with Master </a:t>
            </a:r>
            <a:r>
              <a:rPr lang="en-US" sz="2800" b="1" i="1" dirty="0" smtClean="0">
                <a:solidFill>
                  <a:prstClr val="black"/>
                </a:solidFill>
              </a:rPr>
              <a:t>Plan</a:t>
            </a:r>
          </a:p>
          <a:p>
            <a:pPr marL="971550" lvl="1" indent="-514350">
              <a:spcBef>
                <a:spcPct val="20000"/>
              </a:spcBef>
              <a:buFont typeface="+mj-lt"/>
              <a:buAutoNum type="arabicPeriod"/>
            </a:pPr>
            <a:r>
              <a:rPr lang="en-US" sz="2800" b="1" i="1" dirty="0" smtClean="0">
                <a:solidFill>
                  <a:prstClr val="black"/>
                </a:solidFill>
              </a:rPr>
              <a:t>Adequate Improvements</a:t>
            </a:r>
          </a:p>
          <a:p>
            <a:pPr marL="971550" lvl="1" indent="-514350">
              <a:spcBef>
                <a:spcPct val="20000"/>
              </a:spcBef>
              <a:buFont typeface="+mj-lt"/>
              <a:buAutoNum type="arabicPeriod"/>
            </a:pPr>
            <a:r>
              <a:rPr lang="en-US" sz="2800" b="1" i="1" dirty="0" smtClean="0">
                <a:solidFill>
                  <a:prstClr val="black"/>
                </a:solidFill>
              </a:rPr>
              <a:t>Site Suitability</a:t>
            </a:r>
          </a:p>
          <a:p>
            <a:pPr marL="971550" lvl="1" indent="-514350">
              <a:spcBef>
                <a:spcPct val="20000"/>
              </a:spcBef>
              <a:buFont typeface="+mj-lt"/>
              <a:buAutoNum type="arabicPeriod"/>
            </a:pPr>
            <a:r>
              <a:rPr lang="en-US" sz="2800" b="1" i="1" dirty="0" smtClean="0">
                <a:solidFill>
                  <a:prstClr val="black"/>
                </a:solidFill>
              </a:rPr>
              <a:t>Issuance </a:t>
            </a:r>
            <a:r>
              <a:rPr lang="en-US" sz="2800" b="1" i="1" dirty="0">
                <a:solidFill>
                  <a:prstClr val="black"/>
                </a:solidFill>
              </a:rPr>
              <a:t>Not </a:t>
            </a:r>
            <a:r>
              <a:rPr lang="en-US" sz="2800" b="1" i="1" dirty="0" smtClean="0">
                <a:solidFill>
                  <a:prstClr val="black"/>
                </a:solidFill>
              </a:rPr>
              <a:t>Detrimental</a:t>
            </a:r>
          </a:p>
          <a:p>
            <a:pPr marL="971550" lvl="1" indent="-514350">
              <a:spcBef>
                <a:spcPct val="20000"/>
              </a:spcBef>
              <a:buFont typeface="+mj-lt"/>
              <a:buAutoNum type="arabicPeriod"/>
            </a:pPr>
            <a:r>
              <a:rPr lang="en-US" sz="2800" b="1" i="1" dirty="0" smtClean="0">
                <a:solidFill>
                  <a:prstClr val="black"/>
                </a:solidFill>
              </a:rPr>
              <a:t>Effect </a:t>
            </a:r>
            <a:r>
              <a:rPr lang="en-US" sz="2800" b="1" i="1" dirty="0">
                <a:solidFill>
                  <a:prstClr val="black"/>
                </a:solidFill>
              </a:rPr>
              <a:t>on Military Installation</a:t>
            </a:r>
            <a:r>
              <a:rPr lang="en-US" sz="2800" b="1" i="1" dirty="0" smtClean="0">
                <a:solidFill>
                  <a:prstClr val="black"/>
                </a:solidFill>
              </a:rPr>
              <a:t>)</a:t>
            </a:r>
            <a:endParaRPr lang="en-US" sz="2800" b="1" i="1" dirty="0">
              <a:solidFill>
                <a:prstClr val="black"/>
              </a:solidFill>
            </a:endParaRPr>
          </a:p>
        </p:txBody>
      </p:sp>
    </p:spTree>
    <p:extLst>
      <p:ext uri="{BB962C8B-B14F-4D97-AF65-F5344CB8AC3E}">
        <p14:creationId xmlns:p14="http://schemas.microsoft.com/office/powerpoint/2010/main" val="1768274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989265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457198" y="1447800"/>
            <a:ext cx="8301487" cy="2160591"/>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a:solidFill>
                  <a:prstClr val="black"/>
                </a:solidFill>
              </a:rPr>
              <a:t>Staff analysis </a:t>
            </a:r>
            <a:r>
              <a:rPr lang="en-US" sz="3200" b="1" dirty="0" smtClean="0">
                <a:solidFill>
                  <a:prstClr val="black"/>
                </a:solidFill>
              </a:rPr>
              <a:t>is </a:t>
            </a:r>
            <a:r>
              <a:rPr lang="en-US" sz="3200" b="1" dirty="0">
                <a:solidFill>
                  <a:prstClr val="black"/>
                </a:solidFill>
              </a:rPr>
              <a:t>provided in the staff report starting on page 1</a:t>
            </a:r>
            <a:r>
              <a:rPr lang="en-US" sz="3200" b="1" dirty="0" smtClean="0">
                <a:solidFill>
                  <a:prstClr val="black"/>
                </a:solidFill>
              </a:rPr>
              <a:t>1</a:t>
            </a:r>
            <a:endParaRPr lang="en-US" sz="3200" b="1" dirty="0">
              <a:solidFill>
                <a:prstClr val="black"/>
              </a:solidFill>
            </a:endParaRPr>
          </a:p>
          <a:p>
            <a:pPr marL="342900" lvl="0" indent="-342900">
              <a:spcBef>
                <a:spcPct val="20000"/>
              </a:spcBef>
              <a:buFont typeface="Wingdings" pitchFamily="2" charset="2"/>
              <a:buChar char="§"/>
            </a:pPr>
            <a:r>
              <a:rPr lang="en-US" sz="3200" b="1" dirty="0">
                <a:solidFill>
                  <a:prstClr val="black"/>
                </a:solidFill>
              </a:rPr>
              <a:t>Staff is able to make </a:t>
            </a:r>
            <a:r>
              <a:rPr lang="en-US" sz="3200" b="1" dirty="0" smtClean="0">
                <a:solidFill>
                  <a:prstClr val="black"/>
                </a:solidFill>
              </a:rPr>
              <a:t>all of </a:t>
            </a:r>
            <a:r>
              <a:rPr lang="en-US" sz="3200" b="1" dirty="0">
                <a:solidFill>
                  <a:prstClr val="black"/>
                </a:solidFill>
              </a:rPr>
              <a:t>the required </a:t>
            </a:r>
            <a:r>
              <a:rPr lang="en-US" sz="3200" b="1" dirty="0" smtClean="0">
                <a:solidFill>
                  <a:prstClr val="black"/>
                </a:solidFill>
              </a:rPr>
              <a:t>findings</a:t>
            </a:r>
            <a:endParaRPr lang="en-US" sz="3200" b="1" dirty="0">
              <a:solidFill>
                <a:prstClr val="black"/>
              </a:solidFill>
            </a:endParaRPr>
          </a:p>
        </p:txBody>
      </p:sp>
    </p:spTree>
    <p:extLst>
      <p:ext uri="{BB962C8B-B14F-4D97-AF65-F5344CB8AC3E}">
        <p14:creationId xmlns:p14="http://schemas.microsoft.com/office/powerpoint/2010/main" val="2513423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Staff Recommendation </a:t>
            </a:r>
            <a:endParaRPr lang="en-US" sz="3600" b="1" i="1" dirty="0">
              <a:solidFill>
                <a:schemeClr val="bg1"/>
              </a:solidFill>
            </a:endParaRPr>
          </a:p>
        </p:txBody>
      </p:sp>
      <p:sp>
        <p:nvSpPr>
          <p:cNvPr id="7" name="TextBox 6"/>
          <p:cNvSpPr txBox="1"/>
          <p:nvPr/>
        </p:nvSpPr>
        <p:spPr>
          <a:xfrm>
            <a:off x="445697" y="1981200"/>
            <a:ext cx="8301487" cy="2062103"/>
          </a:xfrm>
          <a:prstGeom prst="rect">
            <a:avLst/>
          </a:prstGeom>
          <a:noFill/>
        </p:spPr>
        <p:txBody>
          <a:bodyPr wrap="square" rtlCol="0">
            <a:spAutoFit/>
          </a:bodyPr>
          <a:lstStyle/>
          <a:p>
            <a:pPr>
              <a:spcBef>
                <a:spcPct val="20000"/>
              </a:spcBef>
            </a:pPr>
            <a:r>
              <a:rPr lang="en-US" sz="3200" b="1" dirty="0"/>
              <a:t>After a thorough analysis and review, Special Use Permit Case Number </a:t>
            </a:r>
            <a:r>
              <a:rPr lang="en-US" sz="3200" b="1" dirty="0" smtClean="0"/>
              <a:t>WSUP16-0001 </a:t>
            </a:r>
            <a:r>
              <a:rPr lang="en-US" sz="3200" b="1" dirty="0"/>
              <a:t>for </a:t>
            </a:r>
            <a:r>
              <a:rPr lang="en-US" sz="3200" b="1" dirty="0" smtClean="0"/>
              <a:t>Burdick Excavating Co.</a:t>
            </a:r>
            <a:r>
              <a:rPr lang="en-US" sz="3200" b="1" i="1" dirty="0" smtClean="0"/>
              <a:t> </a:t>
            </a:r>
            <a:r>
              <a:rPr lang="en-US" sz="3200" b="1" dirty="0" smtClean="0"/>
              <a:t>(Ophir Hill) </a:t>
            </a:r>
            <a:r>
              <a:rPr lang="en-US" sz="3200" b="1" dirty="0"/>
              <a:t>is being recommended for approval with conditions. </a:t>
            </a:r>
          </a:p>
        </p:txBody>
      </p:sp>
    </p:spTree>
    <p:extLst>
      <p:ext uri="{BB962C8B-B14F-4D97-AF65-F5344CB8AC3E}">
        <p14:creationId xmlns:p14="http://schemas.microsoft.com/office/powerpoint/2010/main" val="285626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Possible Motion </a:t>
            </a:r>
            <a:endParaRPr lang="en-US" sz="3600" b="1" i="1" dirty="0">
              <a:solidFill>
                <a:schemeClr val="bg1"/>
              </a:solidFill>
            </a:endParaRPr>
          </a:p>
        </p:txBody>
      </p:sp>
      <p:sp>
        <p:nvSpPr>
          <p:cNvPr id="7" name="TextBox 6"/>
          <p:cNvSpPr txBox="1"/>
          <p:nvPr/>
        </p:nvSpPr>
        <p:spPr>
          <a:xfrm>
            <a:off x="445158" y="1219200"/>
            <a:ext cx="8479767" cy="3970318"/>
          </a:xfrm>
          <a:prstGeom prst="rect">
            <a:avLst/>
          </a:prstGeom>
          <a:noFill/>
        </p:spPr>
        <p:txBody>
          <a:bodyPr wrap="square" rtlCol="0">
            <a:spAutoFit/>
          </a:bodyPr>
          <a:lstStyle/>
          <a:p>
            <a:pPr>
              <a:spcBef>
                <a:spcPct val="20000"/>
              </a:spcBef>
            </a:pPr>
            <a:r>
              <a:rPr lang="en-US" sz="2800" b="1" dirty="0"/>
              <a:t>I move that, after considering the information contained within the staff report and the information received during the public hearing, the Washoe County Board of Adjustment approve, with the conditions included at Exhibit A</a:t>
            </a:r>
            <a:r>
              <a:rPr lang="en-US" sz="2800" b="1" dirty="0" smtClean="0"/>
              <a:t> </a:t>
            </a:r>
            <a:r>
              <a:rPr lang="en-US" sz="2800" b="1" dirty="0"/>
              <a:t>to the staff report for this item, Special Use Permit Case Number </a:t>
            </a:r>
            <a:r>
              <a:rPr lang="en-US" sz="2800" b="1" dirty="0" smtClean="0"/>
              <a:t>WSUP16-0001 </a:t>
            </a:r>
            <a:r>
              <a:rPr lang="en-US" sz="2800" b="1" dirty="0"/>
              <a:t>for </a:t>
            </a:r>
            <a:r>
              <a:rPr lang="en-US" sz="2800" b="1" dirty="0" smtClean="0"/>
              <a:t>Burdick Excavating (Ophir Hill), </a:t>
            </a:r>
            <a:r>
              <a:rPr lang="en-US" sz="2800" b="1" dirty="0"/>
              <a:t>being able to make the findings required by Washoe County Code Section </a:t>
            </a:r>
            <a:r>
              <a:rPr lang="en-US" sz="2800" b="1" dirty="0" smtClean="0"/>
              <a:t>110.810.30 for </a:t>
            </a:r>
            <a:r>
              <a:rPr lang="en-US" sz="2800" b="1" dirty="0"/>
              <a:t>approval of Special Use Permits. </a:t>
            </a:r>
          </a:p>
        </p:txBody>
      </p:sp>
    </p:spTree>
    <p:extLst>
      <p:ext uri="{BB962C8B-B14F-4D97-AF65-F5344CB8AC3E}">
        <p14:creationId xmlns:p14="http://schemas.microsoft.com/office/powerpoint/2010/main" val="3306097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Appeal Process </a:t>
            </a:r>
            <a:endParaRPr lang="en-US" sz="3600" b="1" i="1" dirty="0">
              <a:solidFill>
                <a:schemeClr val="bg1"/>
              </a:solidFill>
            </a:endParaRPr>
          </a:p>
        </p:txBody>
      </p:sp>
      <p:sp>
        <p:nvSpPr>
          <p:cNvPr id="7" name="TextBox 6"/>
          <p:cNvSpPr txBox="1"/>
          <p:nvPr/>
        </p:nvSpPr>
        <p:spPr>
          <a:xfrm>
            <a:off x="445697" y="1066800"/>
            <a:ext cx="8393503" cy="4662815"/>
          </a:xfrm>
          <a:prstGeom prst="rect">
            <a:avLst/>
          </a:prstGeom>
          <a:noFill/>
        </p:spPr>
        <p:txBody>
          <a:bodyPr wrap="square" rtlCol="0">
            <a:spAutoFit/>
          </a:bodyPr>
          <a:lstStyle/>
          <a:p>
            <a:pPr>
              <a:spcBef>
                <a:spcPct val="20000"/>
              </a:spcBef>
            </a:pPr>
            <a:r>
              <a:rPr lang="en-US" sz="2700" b="1" dirty="0"/>
              <a:t>Board of Adjustment action will be effective 10 calendar days after the written decision is filed with the Secretary to the Board of Adjustment and mailed to the applicant, unless the action is appealed to the Washoe County Board of County Commissioners, in which case the outcome of the appeal shall be determined by the Washoe County Board of County Commissioners.  Any appeal must be filed in writing with the Planning and Development Division within 10 calendar days after the written decision is signed by and filed with the Secretary to the Board of Adjustment, and mailed to the applicant.  </a:t>
            </a:r>
          </a:p>
        </p:txBody>
      </p:sp>
    </p:spTree>
    <p:extLst>
      <p:ext uri="{BB962C8B-B14F-4D97-AF65-F5344CB8AC3E}">
        <p14:creationId xmlns:p14="http://schemas.microsoft.com/office/powerpoint/2010/main" val="2982807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57200" y="1175518"/>
            <a:ext cx="8305800" cy="5078313"/>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The subject site consists of 3 parcels totaling 11.35-acres, all of which has been disturbed</a:t>
            </a:r>
          </a:p>
          <a:p>
            <a:pPr marL="342900" lvl="0" indent="-342900">
              <a:spcBef>
                <a:spcPct val="20000"/>
              </a:spcBef>
              <a:buFont typeface="Wingdings" pitchFamily="2" charset="2"/>
              <a:buChar char="§"/>
            </a:pPr>
            <a:r>
              <a:rPr lang="en-US" sz="3000" b="1" dirty="0" smtClean="0"/>
              <a:t>The parcels are zoned High Density Rural (HDR) and have a Rural Master Plan designation</a:t>
            </a:r>
          </a:p>
          <a:p>
            <a:pPr marL="342900" lvl="0" indent="-342900">
              <a:spcBef>
                <a:spcPct val="20000"/>
              </a:spcBef>
              <a:buFont typeface="Wingdings" pitchFamily="2" charset="2"/>
              <a:buChar char="§"/>
            </a:pPr>
            <a:r>
              <a:rPr lang="en-US" sz="3000" b="1" dirty="0" smtClean="0"/>
              <a:t>Adjacent parcels have the same zoning and master plan designations (GR BLM to the east)</a:t>
            </a:r>
          </a:p>
          <a:p>
            <a:pPr marL="342900" lvl="0" indent="-342900">
              <a:spcBef>
                <a:spcPct val="20000"/>
              </a:spcBef>
              <a:buFont typeface="Wingdings" pitchFamily="2" charset="2"/>
              <a:buChar char="§"/>
            </a:pPr>
            <a:r>
              <a:rPr lang="en-US" sz="3000" b="1" dirty="0"/>
              <a:t>Surrounding land </a:t>
            </a:r>
            <a:r>
              <a:rPr lang="en-US" sz="3000" b="1" dirty="0" smtClean="0"/>
              <a:t>uses include single </a:t>
            </a:r>
            <a:r>
              <a:rPr lang="en-US" sz="3000" b="1" dirty="0"/>
              <a:t>family residential </a:t>
            </a:r>
            <a:r>
              <a:rPr lang="en-US" sz="3000" b="1" dirty="0" smtClean="0"/>
              <a:t>houses </a:t>
            </a:r>
            <a:r>
              <a:rPr lang="en-US" sz="3000" b="1" dirty="0"/>
              <a:t>to the north, west, and south, and </a:t>
            </a:r>
            <a:r>
              <a:rPr lang="en-US" sz="3000" b="1" dirty="0" smtClean="0"/>
              <a:t>BLM </a:t>
            </a:r>
            <a:r>
              <a:rPr lang="en-US" sz="3000" b="1" dirty="0"/>
              <a:t>open space </a:t>
            </a:r>
            <a:r>
              <a:rPr lang="en-US" sz="3000" b="1" dirty="0" smtClean="0"/>
              <a:t>to </a:t>
            </a:r>
            <a:r>
              <a:rPr lang="en-US" sz="3000" b="1" dirty="0"/>
              <a:t>the </a:t>
            </a:r>
            <a:r>
              <a:rPr lang="en-US" sz="3000" b="1" dirty="0" smtClean="0"/>
              <a:t>east</a:t>
            </a:r>
          </a:p>
          <a:p>
            <a:pPr marL="342900" lvl="0" indent="-342900">
              <a:spcBef>
                <a:spcPct val="20000"/>
              </a:spcBef>
              <a:buFont typeface="Wingdings" pitchFamily="2" charset="2"/>
              <a:buChar char="§"/>
            </a:pPr>
            <a:endParaRPr lang="en-US" sz="3000" b="1" dirty="0"/>
          </a:p>
        </p:txBody>
      </p:sp>
    </p:spTree>
    <p:extLst>
      <p:ext uri="{BB962C8B-B14F-4D97-AF65-F5344CB8AC3E}">
        <p14:creationId xmlns:p14="http://schemas.microsoft.com/office/powerpoint/2010/main" val="2656838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57200" y="1175518"/>
            <a:ext cx="8305800" cy="4524315"/>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In 1983, the Slide Mountain landslide deposited approx. 160,000 cubic yards of dirt and rock on the subject parcels</a:t>
            </a:r>
          </a:p>
          <a:p>
            <a:pPr marL="342900" lvl="0" indent="-342900">
              <a:spcBef>
                <a:spcPct val="20000"/>
              </a:spcBef>
              <a:buFont typeface="Wingdings" pitchFamily="2" charset="2"/>
              <a:buChar char="§"/>
            </a:pPr>
            <a:r>
              <a:rPr lang="en-US" sz="3000" b="1" dirty="0" smtClean="0"/>
              <a:t>For over the past 30 years, the land owners have been removing material through commercial sale</a:t>
            </a:r>
          </a:p>
          <a:p>
            <a:pPr marL="342900" lvl="0" indent="-342900">
              <a:spcBef>
                <a:spcPct val="20000"/>
              </a:spcBef>
              <a:buFont typeface="Wingdings" pitchFamily="2" charset="2"/>
              <a:buChar char="§"/>
            </a:pPr>
            <a:r>
              <a:rPr lang="en-US" sz="3000" b="1" dirty="0" smtClean="0"/>
              <a:t>WCC classifies this type of business activity as an Aggregate Facility, which is an Industrial use</a:t>
            </a:r>
          </a:p>
          <a:p>
            <a:pPr marL="342900" lvl="0" indent="-342900">
              <a:spcBef>
                <a:spcPct val="20000"/>
              </a:spcBef>
              <a:buFont typeface="Wingdings" pitchFamily="2" charset="2"/>
              <a:buChar char="§"/>
            </a:pPr>
            <a:r>
              <a:rPr lang="en-US" sz="3000" b="1" dirty="0" smtClean="0"/>
              <a:t>The HDR regulatory zone does not allow this Industrial use  </a:t>
            </a:r>
            <a:endParaRPr lang="en-US" sz="3000" b="1" dirty="0"/>
          </a:p>
        </p:txBody>
      </p:sp>
    </p:spTree>
    <p:extLst>
      <p:ext uri="{BB962C8B-B14F-4D97-AF65-F5344CB8AC3E}">
        <p14:creationId xmlns:p14="http://schemas.microsoft.com/office/powerpoint/2010/main" val="369951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381000" y="953452"/>
            <a:ext cx="8458200" cy="4862870"/>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smtClean="0">
                <a:solidFill>
                  <a:prstClr val="black"/>
                </a:solidFill>
              </a:rPr>
              <a:t>A recent complaint about the use has resulted in code enforcement action by the county</a:t>
            </a:r>
          </a:p>
          <a:p>
            <a:pPr marL="342900" lvl="0" indent="-342900">
              <a:spcBef>
                <a:spcPct val="20000"/>
              </a:spcBef>
              <a:buFont typeface="Wingdings" pitchFamily="2" charset="2"/>
              <a:buChar char="§"/>
            </a:pPr>
            <a:r>
              <a:rPr lang="en-US" sz="2800" b="1" dirty="0" smtClean="0">
                <a:solidFill>
                  <a:prstClr val="black"/>
                </a:solidFill>
              </a:rPr>
              <a:t>Enforcement staff had 2 options to pursue in achieving compliance:</a:t>
            </a:r>
          </a:p>
          <a:p>
            <a:pPr marL="971550" lvl="1" indent="-514350">
              <a:spcBef>
                <a:spcPct val="20000"/>
              </a:spcBef>
              <a:buAutoNum type="arabicPeriod"/>
            </a:pPr>
            <a:r>
              <a:rPr lang="en-US" sz="2600" b="1" dirty="0" smtClean="0">
                <a:solidFill>
                  <a:prstClr val="black"/>
                </a:solidFill>
              </a:rPr>
              <a:t>Demand an immediate end to all commercial operations, which likely would have resulted in a lengthy civil lawsuit; or,</a:t>
            </a:r>
          </a:p>
          <a:p>
            <a:pPr marL="971550" lvl="1" indent="-514350">
              <a:spcBef>
                <a:spcPct val="20000"/>
              </a:spcBef>
              <a:buAutoNum type="arabicPeriod"/>
            </a:pPr>
            <a:r>
              <a:rPr lang="en-US" sz="2600" b="1" dirty="0" smtClean="0">
                <a:solidFill>
                  <a:prstClr val="black"/>
                </a:solidFill>
              </a:rPr>
              <a:t>Use the Administrative Enforcement ordinance (i.e. WCC 125.160), which allows additional </a:t>
            </a:r>
            <a:r>
              <a:rPr lang="en-US" sz="2600" b="1" dirty="0">
                <a:solidFill>
                  <a:prstClr val="black"/>
                </a:solidFill>
              </a:rPr>
              <a:t>time to come into compliance with County Codes through an approved code compliance </a:t>
            </a:r>
            <a:r>
              <a:rPr lang="en-US" sz="2600" b="1" dirty="0" smtClean="0">
                <a:solidFill>
                  <a:prstClr val="black"/>
                </a:solidFill>
              </a:rPr>
              <a:t>plan</a:t>
            </a:r>
          </a:p>
        </p:txBody>
      </p:sp>
    </p:spTree>
    <p:extLst>
      <p:ext uri="{BB962C8B-B14F-4D97-AF65-F5344CB8AC3E}">
        <p14:creationId xmlns:p14="http://schemas.microsoft.com/office/powerpoint/2010/main" val="2218137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57200" y="1175518"/>
            <a:ext cx="8305800" cy="4524315"/>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Staff chose to pursue the Administrative Enforcement option and the approval of a phased code compliance plan</a:t>
            </a:r>
          </a:p>
          <a:p>
            <a:pPr marL="342900" lvl="0" indent="-342900">
              <a:spcBef>
                <a:spcPct val="20000"/>
              </a:spcBef>
              <a:buFont typeface="Wingdings" pitchFamily="2" charset="2"/>
              <a:buChar char="§"/>
            </a:pPr>
            <a:r>
              <a:rPr lang="en-US" sz="3000" b="1" dirty="0" smtClean="0"/>
              <a:t>A civil injunction by the County could have immediately ceased operations, but…</a:t>
            </a:r>
          </a:p>
          <a:p>
            <a:pPr marL="342900" lvl="0" indent="-342900">
              <a:spcBef>
                <a:spcPct val="20000"/>
              </a:spcBef>
              <a:buFont typeface="Wingdings" pitchFamily="2" charset="2"/>
              <a:buChar char="§"/>
            </a:pPr>
            <a:r>
              <a:rPr lang="en-US" sz="3000" b="1" dirty="0"/>
              <a:t>W</a:t>
            </a:r>
            <a:r>
              <a:rPr lang="en-US" sz="3000" b="1" dirty="0" smtClean="0"/>
              <a:t>ould have perpetuated the current condition of the site until legal action concluded</a:t>
            </a:r>
          </a:p>
          <a:p>
            <a:pPr marL="342900" lvl="0" indent="-342900">
              <a:spcBef>
                <a:spcPct val="20000"/>
              </a:spcBef>
              <a:buFont typeface="Wingdings" pitchFamily="2" charset="2"/>
              <a:buChar char="§"/>
            </a:pPr>
            <a:r>
              <a:rPr lang="en-US" sz="3000" b="1" dirty="0" smtClean="0"/>
              <a:t>After some negotiation, the property owner has agreed to a phased code compliance plan     </a:t>
            </a:r>
            <a:endParaRPr lang="en-US" sz="3000" b="1" dirty="0"/>
          </a:p>
        </p:txBody>
      </p:sp>
    </p:spTree>
    <p:extLst>
      <p:ext uri="{BB962C8B-B14F-4D97-AF65-F5344CB8AC3E}">
        <p14:creationId xmlns:p14="http://schemas.microsoft.com/office/powerpoint/2010/main" val="3591681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57200" y="1175518"/>
            <a:ext cx="8305800" cy="5090624"/>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smtClean="0"/>
              <a:t>The applicant initially requested a 10-year compliance time frame</a:t>
            </a:r>
          </a:p>
          <a:p>
            <a:pPr marL="342900" lvl="0" indent="-342900">
              <a:spcBef>
                <a:spcPct val="20000"/>
              </a:spcBef>
              <a:buFont typeface="Wingdings" pitchFamily="2" charset="2"/>
              <a:buChar char="§"/>
            </a:pPr>
            <a:r>
              <a:rPr lang="en-US" sz="2800" b="1" dirty="0" smtClean="0"/>
              <a:t>Staff </a:t>
            </a:r>
            <a:r>
              <a:rPr lang="en-US" sz="2800" b="1" dirty="0"/>
              <a:t>felt this was too much time to allow the illegal use to continue before achieving code </a:t>
            </a:r>
            <a:r>
              <a:rPr lang="en-US" sz="2800" b="1" dirty="0" smtClean="0"/>
              <a:t>compliance (ultimately 4-years was agreed upon)</a:t>
            </a:r>
          </a:p>
          <a:p>
            <a:pPr marL="342900" lvl="0" indent="-342900">
              <a:spcBef>
                <a:spcPct val="20000"/>
              </a:spcBef>
              <a:buFont typeface="Wingdings" pitchFamily="2" charset="2"/>
              <a:buChar char="§"/>
            </a:pPr>
            <a:r>
              <a:rPr lang="en-US" sz="2800" b="1" dirty="0" smtClean="0"/>
              <a:t>As part of the compliance plan, and </a:t>
            </a:r>
            <a:r>
              <a:rPr lang="en-US" sz="2800" b="1" u="sng" dirty="0" smtClean="0"/>
              <a:t>prior to </a:t>
            </a:r>
            <a:r>
              <a:rPr lang="en-US" sz="2800" b="1" dirty="0" smtClean="0"/>
              <a:t>submission of the SUP, the applicant was required to notify all neighbors within 500 feet of the plan to continue operations for 4-years, restore the site, and to contact the County with any concerns </a:t>
            </a:r>
          </a:p>
          <a:p>
            <a:pPr marL="342900" lvl="0" indent="-342900">
              <a:spcBef>
                <a:spcPct val="20000"/>
              </a:spcBef>
              <a:buFont typeface="Wingdings" pitchFamily="2" charset="2"/>
              <a:buChar char="§"/>
            </a:pPr>
            <a:endParaRPr lang="en-US" sz="2800" b="1" dirty="0"/>
          </a:p>
        </p:txBody>
      </p:sp>
    </p:spTree>
    <p:extLst>
      <p:ext uri="{BB962C8B-B14F-4D97-AF65-F5344CB8AC3E}">
        <p14:creationId xmlns:p14="http://schemas.microsoft.com/office/powerpoint/2010/main" val="2484395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57200" y="1066800"/>
            <a:ext cx="8305800" cy="4610493"/>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The approved code compliance plan will:</a:t>
            </a:r>
          </a:p>
          <a:p>
            <a:pPr marL="914400" lvl="1" indent="-457200">
              <a:spcBef>
                <a:spcPct val="20000"/>
              </a:spcBef>
              <a:buFont typeface="Wingdings" panose="05000000000000000000" pitchFamily="2" charset="2"/>
              <a:buChar char="Ø"/>
            </a:pPr>
            <a:r>
              <a:rPr lang="en-US" sz="2800" b="1" dirty="0" smtClean="0"/>
              <a:t>Require all processed material to be removed from the site and the termination of commercial operations within 4-years</a:t>
            </a:r>
          </a:p>
          <a:p>
            <a:pPr marL="914400" lvl="1" indent="-457200">
              <a:spcBef>
                <a:spcPct val="20000"/>
              </a:spcBef>
              <a:buFont typeface="Wingdings" panose="05000000000000000000" pitchFamily="2" charset="2"/>
              <a:buChar char="Ø"/>
            </a:pPr>
            <a:r>
              <a:rPr lang="en-US" sz="3000" b="1" dirty="0" smtClean="0"/>
              <a:t>Require re-grading/re-contouring of the site to pre slide condition</a:t>
            </a:r>
          </a:p>
          <a:p>
            <a:pPr marL="914400" lvl="1" indent="-457200">
              <a:spcBef>
                <a:spcPct val="20000"/>
              </a:spcBef>
              <a:buFont typeface="Wingdings" panose="05000000000000000000" pitchFamily="2" charset="2"/>
              <a:buChar char="Ø"/>
            </a:pPr>
            <a:r>
              <a:rPr lang="en-US" sz="3000" b="1" dirty="0" smtClean="0"/>
              <a:t>Require re-vegetation with native seed mix</a:t>
            </a:r>
          </a:p>
          <a:p>
            <a:pPr marL="914400" lvl="1" indent="-457200">
              <a:spcBef>
                <a:spcPct val="20000"/>
              </a:spcBef>
              <a:buFont typeface="Wingdings" panose="05000000000000000000" pitchFamily="2" charset="2"/>
              <a:buChar char="Ø"/>
            </a:pPr>
            <a:r>
              <a:rPr lang="en-US" sz="3000" b="1" dirty="0" smtClean="0"/>
              <a:t>Remove commercial equipment</a:t>
            </a:r>
          </a:p>
          <a:p>
            <a:pPr marL="914400" lvl="1" indent="-457200">
              <a:spcBef>
                <a:spcPct val="20000"/>
              </a:spcBef>
              <a:buFont typeface="Wingdings" panose="05000000000000000000" pitchFamily="2" charset="2"/>
              <a:buChar char="Ø"/>
            </a:pPr>
            <a:r>
              <a:rPr lang="en-US" sz="3000" b="1" dirty="0" smtClean="0"/>
              <a:t>Prohibit any expansion of the current use </a:t>
            </a:r>
            <a:endParaRPr lang="en-US" sz="3000" b="1" dirty="0"/>
          </a:p>
        </p:txBody>
      </p:sp>
    </p:spTree>
    <p:extLst>
      <p:ext uri="{BB962C8B-B14F-4D97-AF65-F5344CB8AC3E}">
        <p14:creationId xmlns:p14="http://schemas.microsoft.com/office/powerpoint/2010/main" val="41881130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57200" y="1175518"/>
            <a:ext cx="8305800" cy="4142673"/>
          </a:xfrm>
          <a:prstGeom prst="rect">
            <a:avLst/>
          </a:prstGeom>
          <a:noFill/>
        </p:spPr>
        <p:txBody>
          <a:bodyPr wrap="square" rtlCol="0">
            <a:spAutoFit/>
          </a:bodyPr>
          <a:lstStyle/>
          <a:p>
            <a:pPr marL="342900" lvl="0" indent="-342900">
              <a:spcBef>
                <a:spcPct val="20000"/>
              </a:spcBef>
              <a:buFont typeface="Wingdings" pitchFamily="2" charset="2"/>
              <a:buChar char="§"/>
            </a:pPr>
            <a:r>
              <a:rPr lang="en-US" sz="2800" b="1" dirty="0" smtClean="0"/>
              <a:t>The re-grading and material removal components of the compliance plan will trigger the requirement for a Special Use Permit for Major Grading</a:t>
            </a:r>
          </a:p>
          <a:p>
            <a:pPr marL="342900" lvl="0" indent="-342900">
              <a:spcBef>
                <a:spcPct val="20000"/>
              </a:spcBef>
              <a:buFont typeface="Wingdings" pitchFamily="2" charset="2"/>
              <a:buChar char="§"/>
            </a:pPr>
            <a:r>
              <a:rPr lang="en-US" sz="2800" b="1" dirty="0" smtClean="0"/>
              <a:t>9.56-acres of grading disturbance and 38,834 cubic yards of material will be excavated as part of the compliance plan</a:t>
            </a:r>
          </a:p>
          <a:p>
            <a:pPr marL="342900" lvl="0" indent="-342900">
              <a:spcBef>
                <a:spcPct val="20000"/>
              </a:spcBef>
              <a:buFont typeface="Wingdings" pitchFamily="2" charset="2"/>
              <a:buChar char="§"/>
            </a:pPr>
            <a:r>
              <a:rPr lang="en-US" sz="2800" b="1" dirty="0" smtClean="0"/>
              <a:t>Major Grading is triggered when </a:t>
            </a:r>
            <a:r>
              <a:rPr lang="en-US" sz="2800" b="1" dirty="0"/>
              <a:t>more than four (4) acres </a:t>
            </a:r>
            <a:r>
              <a:rPr lang="en-US" sz="2800" b="1" dirty="0" smtClean="0"/>
              <a:t>is disturbed or more </a:t>
            </a:r>
            <a:r>
              <a:rPr lang="en-US" sz="2800" b="1" dirty="0"/>
              <a:t>than 5,000 cubic yards of material is </a:t>
            </a:r>
            <a:r>
              <a:rPr lang="en-US" sz="2800" b="1" dirty="0" smtClean="0"/>
              <a:t>excavated      </a:t>
            </a:r>
            <a:endParaRPr lang="en-US" sz="2800" b="1" dirty="0"/>
          </a:p>
        </p:txBody>
      </p:sp>
    </p:spTree>
    <p:extLst>
      <p:ext uri="{BB962C8B-B14F-4D97-AF65-F5344CB8AC3E}">
        <p14:creationId xmlns:p14="http://schemas.microsoft.com/office/powerpoint/2010/main" val="1330764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microsoft.com/sharepoint/v3/fields"/>
    <ds:schemaRef ds:uri="a94d8b85-37e1-4d17-8d55-8b7d207932bb"/>
    <ds:schemaRef ds:uri="http://purl.org/dc/terms/"/>
    <ds:schemaRef ds:uri="http://schemas.openxmlformats.org/package/2006/metadata/core-properties"/>
    <ds:schemaRef ds:uri="CEA9126C-A9B1-4F4A-855C-DD0F845697D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1358</TotalTime>
  <Words>1181</Words>
  <Application>Microsoft Office PowerPoint</Application>
  <PresentationFormat>On-screen Show (4:3)</PresentationFormat>
  <Paragraphs>108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PowerPoint_Template_2015</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Giesinger, Chad</cp:lastModifiedBy>
  <cp:revision>89</cp:revision>
  <cp:lastPrinted>2014-10-07T22:54:33Z</cp:lastPrinted>
  <dcterms:created xsi:type="dcterms:W3CDTF">2015-09-25T21:46:02Z</dcterms:created>
  <dcterms:modified xsi:type="dcterms:W3CDTF">2017-02-02T18:46:59Z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